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8"/>
  </p:notesMasterIdLst>
  <p:handoutMasterIdLst>
    <p:handoutMasterId r:id="rId39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62" r:id="rId13"/>
    <p:sldId id="268" r:id="rId14"/>
    <p:sldId id="257" r:id="rId15"/>
    <p:sldId id="276" r:id="rId16"/>
    <p:sldId id="271" r:id="rId17"/>
    <p:sldId id="272" r:id="rId18"/>
    <p:sldId id="266" r:id="rId19"/>
    <p:sldId id="277" r:id="rId20"/>
    <p:sldId id="265" r:id="rId21"/>
    <p:sldId id="295" r:id="rId22"/>
    <p:sldId id="296" r:id="rId23"/>
    <p:sldId id="297" r:id="rId24"/>
    <p:sldId id="298" r:id="rId25"/>
    <p:sldId id="302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svg"/><Relationship Id="rId7" Type="http://schemas.openxmlformats.org/officeDocument/2006/relationships/image" Target="../media/image3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E34DB-79E0-439A-B5F9-E60F8B772EA2}"/>
              </a:ext>
            </a:extLst>
          </p:cNvPr>
          <p:cNvGrpSpPr/>
          <p:nvPr/>
        </p:nvGrpSpPr>
        <p:grpSpPr>
          <a:xfrm>
            <a:off x="1669086" y="1755332"/>
            <a:ext cx="8853828" cy="4135922"/>
            <a:chOff x="1598528" y="1578270"/>
            <a:chExt cx="8853828" cy="4135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E42D20-298A-4D36-B9CB-A5ADB8BC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444" y="1578271"/>
              <a:ext cx="4597912" cy="41359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395050-ED8E-4FE3-96AC-08E13746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528" y="1578270"/>
              <a:ext cx="3770245" cy="4135921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49"/>
            <a:ext cx="10515600" cy="699283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DAED50-13FB-44BA-8771-647B41B8F23D}"/>
              </a:ext>
            </a:extLst>
          </p:cNvPr>
          <p:cNvGrpSpPr/>
          <p:nvPr/>
        </p:nvGrpSpPr>
        <p:grpSpPr>
          <a:xfrm>
            <a:off x="1981005" y="1675232"/>
            <a:ext cx="8147050" cy="4478460"/>
            <a:chOff x="1974850" y="1133475"/>
            <a:chExt cx="8616952" cy="4830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DE4D1-395E-4AAB-892D-FC64ADE8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850" y="1133475"/>
              <a:ext cx="2927350" cy="4556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09470D-02DB-42AC-81A9-220332C8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2" y="1133475"/>
              <a:ext cx="5461000" cy="483088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2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target function: MAX number of people served by the terminal in the target week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808898"/>
              </p:ext>
            </p:extLst>
          </p:nvPr>
        </p:nvGraphicFramePr>
        <p:xfrm>
          <a:off x="1639330" y="1182473"/>
          <a:ext cx="8799092" cy="4945060"/>
        </p:xfrm>
        <a:graphic>
          <a:graphicData uri="http://schemas.openxmlformats.org/drawingml/2006/table">
            <a:tbl>
              <a:tblPr/>
              <a:tblGrid>
                <a:gridCol w="227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45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443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4234">
                <a:tc gridSpan="5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False False False False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0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6843" y="1717675"/>
            <a:ext cx="2308295" cy="600075"/>
          </a:xfrm>
          <a:prstGeom prst="rect">
            <a:avLst/>
          </a:prstGeom>
        </p:spPr>
      </p:pic>
      <p:pic>
        <p:nvPicPr>
          <p:cNvPr id="11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338" y="1708150"/>
            <a:ext cx="1085850" cy="600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17745"/>
              </p:ext>
            </p:extLst>
          </p:nvPr>
        </p:nvGraphicFramePr>
        <p:xfrm>
          <a:off x="2359485" y="1702340"/>
          <a:ext cx="7764859" cy="3988241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8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139364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70836" y="1614791"/>
            <a:ext cx="1040858" cy="51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260597" y="2533973"/>
            <a:ext cx="280288" cy="201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34393" y="1821051"/>
            <a:ext cx="267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OO was</a:t>
            </a:r>
          </a:p>
          <a:p>
            <a:r>
              <a:rPr lang="en-US" sz="1200" dirty="0"/>
              <a:t>punished for low (64 people) plane load</a:t>
            </a:r>
          </a:p>
          <a:p>
            <a:r>
              <a:rPr lang="en-US" sz="1200" dirty="0"/>
              <a:t>and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64632" y="1627322"/>
            <a:ext cx="325463" cy="5734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154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3% performance gain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60237" y="3014420"/>
            <a:ext cx="449451" cy="619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237654"/>
            <a:ext cx="10515600" cy="928687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5379"/>
              </p:ext>
            </p:extLst>
          </p:nvPr>
        </p:nvGraphicFramePr>
        <p:xfrm>
          <a:off x="2388668" y="1673157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152127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3830" y="1546698"/>
            <a:ext cx="1322962" cy="544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718876" y="1573078"/>
            <a:ext cx="457199" cy="60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4875" y="2417736"/>
            <a:ext cx="573437" cy="1170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2725" y="2146516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145" y="1255363"/>
            <a:ext cx="1915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increase in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1301" y="260371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98983" y="2890434"/>
            <a:ext cx="364210" cy="666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1485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94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180046"/>
            <a:ext cx="10515600" cy="928688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59640"/>
              </p:ext>
            </p:extLst>
          </p:nvPr>
        </p:nvGraphicFramePr>
        <p:xfrm>
          <a:off x="2401638" y="1663429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9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170940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5672381" y="1596325"/>
            <a:ext cx="185978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58720" y="1580827"/>
            <a:ext cx="984141" cy="495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6657" y="1348352"/>
            <a:ext cx="151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gain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043261" y="2580468"/>
            <a:ext cx="495946" cy="96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1593" y="2131017"/>
            <a:ext cx="190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Increased flights allowance,</a:t>
            </a:r>
          </a:p>
          <a:p>
            <a:r>
              <a:rPr lang="en-US" sz="1200" dirty="0"/>
              <a:t>semi ‘Fair’ gate allocation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06620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43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504" y="331620"/>
            <a:ext cx="11788346" cy="928688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43032"/>
              </p:ext>
            </p:extLst>
          </p:nvPr>
        </p:nvGraphicFramePr>
        <p:xfrm>
          <a:off x="2411365" y="1643974"/>
          <a:ext cx="7764859" cy="396223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60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173332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922196" y="1546698"/>
            <a:ext cx="1099225" cy="535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8783" y="2237362"/>
            <a:ext cx="288532" cy="1435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200" y="1983783"/>
            <a:ext cx="17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Semi ‘Fair’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5919" y="1325104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8% performance increase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1126" y="1565329"/>
            <a:ext cx="317715" cy="5811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3669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596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546" y="275122"/>
            <a:ext cx="11780108" cy="928687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19743"/>
              </p:ext>
            </p:extLst>
          </p:nvPr>
        </p:nvGraphicFramePr>
        <p:xfrm>
          <a:off x="2398396" y="1653701"/>
          <a:ext cx="7764859" cy="3959058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7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190034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6469" y="1627322"/>
            <a:ext cx="991890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2847" y="2541722"/>
            <a:ext cx="309967" cy="18830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93430" y="2231756"/>
            <a:ext cx="1665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7911" y="1317356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increase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33635" y="1650569"/>
            <a:ext cx="255721" cy="46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42" y="1005815"/>
            <a:ext cx="10903095" cy="4773662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Most significant factor for airport – better gate utilization (GU)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distribution, 33% GU increase:  +42%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distribution, 33% GU increase: +56%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Gate utilization has minimal impact on delays and cancellations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4335</Words>
  <Application>Microsoft Office PowerPoint</Application>
  <PresentationFormat>Widescreen</PresentationFormat>
  <Paragraphs>2722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allow more flights</vt:lpstr>
      <vt:lpstr>Weekly Allocation: increase gate utilization (+3)</vt:lpstr>
      <vt:lpstr>Weekly Allocation: increase gate utilization (+3)</vt:lpstr>
      <vt:lpstr>Weekly Allocation: increase gate utilization (+3)</vt:lpstr>
      <vt:lpstr>Weekly Allocation: increase gate utilization (+3)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Juan M Arangote</cp:lastModifiedBy>
  <cp:revision>86</cp:revision>
  <dcterms:created xsi:type="dcterms:W3CDTF">2018-06-16T17:05:15Z</dcterms:created>
  <dcterms:modified xsi:type="dcterms:W3CDTF">2018-06-20T17:13:31Z</dcterms:modified>
</cp:coreProperties>
</file>